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9"/>
  </p:notesMasterIdLst>
  <p:handoutMasterIdLst>
    <p:handoutMasterId r:id="rId10"/>
  </p:handoutMasterIdLst>
  <p:sldIdLst>
    <p:sldId id="268" r:id="rId5"/>
    <p:sldId id="258" r:id="rId6"/>
    <p:sldId id="260" r:id="rId7"/>
    <p:sldId id="25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0CC84C4-665D-4CC8-9DF1-10E9C54297D4}" v="1069" dt="2020-04-16T13:56:55.983"/>
    <p1510:client id="{93DD50F6-F1B4-4C41-89A6-81EC4EBB1128}" v="176" dt="2020-04-16T11:28:55.9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121" d="100"/>
          <a:sy n="121" d="100"/>
        </p:scale>
        <p:origin x="108" y="198"/>
      </p:cViewPr>
      <p:guideLst>
        <p:guide orient="horz" pos="2160"/>
        <p:guide pos="3840"/>
      </p:guideLst>
    </p:cSldViewPr>
  </p:slideViewPr>
  <p:notesTextViewPr>
    <p:cViewPr>
      <p:scale>
        <a:sx n="1" d="1"/>
        <a:sy n="1" d="1"/>
      </p:scale>
      <p:origin x="0" y="0"/>
    </p:cViewPr>
  </p:notesTextViewPr>
  <p:notesViewPr>
    <p:cSldViewPr snapToGrid="0" showGuides="1">
      <p:cViewPr varScale="1">
        <p:scale>
          <a:sx n="95" d="100"/>
          <a:sy n="95" d="100"/>
        </p:scale>
        <p:origin x="358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6F93605-0C0C-4258-9724-5F2F9BB3BC90}" type="datetimeFigureOut">
              <a:rPr lang="en-US" smtClean="0"/>
              <a:t>4/16/2020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63FFE7F-C917-439A-8026-3D301EB5CC28}" type="slidenum">
              <a:rPr lang="en-US" smtClean="0"/>
              <a:t>‹#›</a:t>
            </a:fld>
            <a:endParaRPr lang="en-US"/>
          </a:p>
        </p:txBody>
      </p:sp>
    </p:spTree>
    <p:extLst>
      <p:ext uri="{BB962C8B-B14F-4D97-AF65-F5344CB8AC3E}">
        <p14:creationId xmlns:p14="http://schemas.microsoft.com/office/powerpoint/2010/main" val="75279982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F31B3D-E4E3-4A80-AB70-C5564C267266}" type="datetimeFigureOut">
              <a:rPr lang="en-US" smtClean="0"/>
              <a:t>4/16/2020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0B30D-C07A-425B-A90C-BA7BEB191079}" type="slidenum">
              <a:rPr lang="en-US" smtClean="0"/>
              <a:t>‹#›</a:t>
            </a:fld>
            <a:endParaRPr lang="en-US"/>
          </a:p>
        </p:txBody>
      </p:sp>
    </p:spTree>
    <p:extLst>
      <p:ext uri="{BB962C8B-B14F-4D97-AF65-F5344CB8AC3E}">
        <p14:creationId xmlns:p14="http://schemas.microsoft.com/office/powerpoint/2010/main" val="3723190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4245434"/>
            <a:ext cx="8686800" cy="1464906"/>
          </a:xfrm>
        </p:spPr>
        <p:txBody>
          <a:bodyPr anchor="b">
            <a:normAutofit/>
          </a:bodyPr>
          <a:lstStyle>
            <a:lvl1pPr algn="l">
              <a:lnSpc>
                <a:spcPct val="80000"/>
              </a:lnSpc>
              <a:defRPr sz="4800">
                <a:solidFill>
                  <a:schemeClr val="bg1"/>
                </a:solidFill>
                <a:effectLst>
                  <a:outerShdw blurRad="63500" algn="ctr" rotWithShape="0">
                    <a:prstClr val="black">
                      <a:alpha val="40000"/>
                    </a:prstClr>
                  </a:outerShdw>
                </a:effectLst>
              </a:defRPr>
            </a:lvl1pPr>
          </a:lstStyle>
          <a:p>
            <a:r>
              <a:rPr lang="en-US" dirty="0"/>
              <a:t>Click to edit Master title style</a:t>
            </a:r>
          </a:p>
        </p:txBody>
      </p:sp>
      <p:sp>
        <p:nvSpPr>
          <p:cNvPr id="3" name="Subtitle 2"/>
          <p:cNvSpPr>
            <a:spLocks noGrp="1"/>
          </p:cNvSpPr>
          <p:nvPr>
            <p:ph type="subTitle" idx="1"/>
          </p:nvPr>
        </p:nvSpPr>
        <p:spPr>
          <a:xfrm>
            <a:off x="1066800" y="5731795"/>
            <a:ext cx="8686800" cy="440405"/>
          </a:xfrm>
        </p:spPr>
        <p:txBody>
          <a:bodyPr/>
          <a:lstStyle>
            <a:lvl1pPr marL="0" indent="0" algn="l">
              <a:spcBef>
                <a:spcPts val="0"/>
              </a:spcBef>
              <a:buNone/>
              <a:defRPr sz="2400">
                <a:solidFill>
                  <a:schemeClr val="bg1"/>
                </a:solidFill>
                <a:effectLst>
                  <a:outerShdw blurRad="63500" algn="ctr" rotWithShape="0">
                    <a:prstClr val="black">
                      <a:alpha val="40000"/>
                    </a:prstClr>
                  </a:outerShdw>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4/16/2020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6400" y="457200"/>
            <a:ext cx="1828800" cy="57197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6800" y="457200"/>
            <a:ext cx="7955280" cy="57197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4/16/2020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7CC0096-1860-4642-9CD2-0079EA5E7CD1}" type="datetimeFigureOut">
              <a:rPr lang="en-US" smtClean="0"/>
              <a:t>4/16/2020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69848" y="4242816"/>
            <a:ext cx="8686800" cy="1463040"/>
          </a:xfrm>
        </p:spPr>
        <p:txBody>
          <a:bodyPr anchor="b">
            <a:normAutofit/>
          </a:bodyPr>
          <a:lstStyle>
            <a:lvl1pPr>
              <a:defRPr sz="4800"/>
            </a:lvl1pPr>
          </a:lstStyle>
          <a:p>
            <a:r>
              <a:rPr lang="en-US"/>
              <a:t>Click to edit Master title style</a:t>
            </a:r>
          </a:p>
        </p:txBody>
      </p:sp>
      <p:sp>
        <p:nvSpPr>
          <p:cNvPr id="3" name="Text Placeholder 2"/>
          <p:cNvSpPr>
            <a:spLocks noGrp="1"/>
          </p:cNvSpPr>
          <p:nvPr>
            <p:ph type="body" idx="1"/>
          </p:nvPr>
        </p:nvSpPr>
        <p:spPr>
          <a:xfrm>
            <a:off x="1066799" y="5733288"/>
            <a:ext cx="8686800" cy="438912"/>
          </a:xfrm>
        </p:spPr>
        <p:txBody>
          <a:bodyPr/>
          <a:lstStyle>
            <a:lvl1pPr marL="0" indent="0">
              <a:spcBef>
                <a:spcPts val="0"/>
              </a:spcBef>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324600" y="1904999"/>
            <a:ext cx="4800600" cy="4271963"/>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37CC0096-1860-4642-9CD2-0079EA5E7CD1}" type="datetimeFigureOut">
              <a:rPr lang="en-US" smtClean="0"/>
              <a:t>4/16/2020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68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68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24600" y="1772815"/>
            <a:ext cx="4800600" cy="737121"/>
          </a:xfrm>
        </p:spPr>
        <p:txBody>
          <a:bodyPr anchor="ctr"/>
          <a:lstStyle>
            <a:lvl1pPr marL="0" indent="0">
              <a:spcBef>
                <a:spcPts val="0"/>
              </a:spcBef>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509937"/>
            <a:ext cx="4800600" cy="36622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7CC0096-1860-4642-9CD2-0079EA5E7CD1}" type="datetimeFigureOut">
              <a:rPr lang="en-US" smtClean="0"/>
              <a:t>4/16/2020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7CC0096-1860-4642-9CD2-0079EA5E7CD1}" type="datetimeFigureOut">
              <a:rPr lang="en-US" smtClean="0"/>
              <a:t>4/16/2020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CC0096-1860-4642-9CD2-0079EA5E7CD1}" type="datetimeFigureOut">
              <a:rPr lang="en-US" smtClean="0"/>
              <a:t>4/16/2020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0672"/>
            <a:ext cx="4663440" cy="1828800"/>
          </a:xfrm>
        </p:spPr>
        <p:txBody>
          <a:bodyPr anchor="b">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685799" y="457200"/>
            <a:ext cx="5410201" cy="57150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CC0096-1860-4642-9CD2-0079EA5E7CD1}" type="datetimeFigureOut">
              <a:rPr lang="en-US" smtClean="0"/>
              <a:t>4/16/2020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760" y="3093099"/>
            <a:ext cx="4663440" cy="1828800"/>
          </a:xfrm>
        </p:spPr>
        <p:txBody>
          <a:bodyPr anchor="b">
            <a:normAutofit/>
          </a:bodyPr>
          <a:lstStyle>
            <a:lvl1pPr>
              <a:defRPr sz="3600"/>
            </a:lvl1pPr>
          </a:lstStyle>
          <a:p>
            <a:r>
              <a:rPr lang="en-US" dirty="0"/>
              <a:t>Click to edit Master title style</a:t>
            </a:r>
          </a:p>
        </p:txBody>
      </p:sp>
      <p:sp>
        <p:nvSpPr>
          <p:cNvPr id="3" name="Picture Placeholder 2"/>
          <p:cNvSpPr>
            <a:spLocks noGrp="1"/>
          </p:cNvSpPr>
          <p:nvPr>
            <p:ph type="pic" idx="1"/>
          </p:nvPr>
        </p:nvSpPr>
        <p:spPr>
          <a:xfrm>
            <a:off x="0" y="0"/>
            <a:ext cx="6096000" cy="6858000"/>
          </a:xfrm>
        </p:spPr>
        <p:txBody>
          <a:bodyPr tIns="4572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6842760" y="4983480"/>
            <a:ext cx="4663440" cy="118872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6800" y="457518"/>
            <a:ext cx="10058400" cy="1188720"/>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66800" y="1905001"/>
            <a:ext cx="10058400" cy="4267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66800" y="6400800"/>
            <a:ext cx="1097280" cy="228600"/>
          </a:xfrm>
          <a:prstGeom prst="rect">
            <a:avLst/>
          </a:prstGeom>
        </p:spPr>
        <p:txBody>
          <a:bodyPr vert="horz" lIns="91440" tIns="45720" rIns="91440" bIns="45720" rtlCol="0" anchor="ctr"/>
          <a:lstStyle>
            <a:lvl1pPr algn="l">
              <a:defRPr sz="800">
                <a:solidFill>
                  <a:schemeClr val="tx1"/>
                </a:solidFill>
              </a:defRPr>
            </a:lvl1pPr>
          </a:lstStyle>
          <a:p>
            <a:fld id="{37CC0096-1860-4642-9CD2-0079EA5E7CD1}" type="datetimeFigureOut">
              <a:rPr lang="en-US" smtClean="0"/>
              <a:pPr/>
              <a:t>4/16/2020</a:t>
            </a:fld>
            <a:endParaRPr lang="en-US"/>
          </a:p>
        </p:txBody>
      </p:sp>
      <p:sp>
        <p:nvSpPr>
          <p:cNvPr id="5" name="Footer Placeholder 4"/>
          <p:cNvSpPr>
            <a:spLocks noGrp="1"/>
          </p:cNvSpPr>
          <p:nvPr>
            <p:ph type="ftr" sz="quarter" idx="3"/>
          </p:nvPr>
        </p:nvSpPr>
        <p:spPr>
          <a:xfrm>
            <a:off x="2422849" y="6400800"/>
            <a:ext cx="7315200" cy="228600"/>
          </a:xfrm>
          <a:prstGeom prst="rect">
            <a:avLst/>
          </a:prstGeom>
        </p:spPr>
        <p:txBody>
          <a:bodyPr vert="horz" lIns="91440" tIns="45720" rIns="91440" bIns="45720" rtlCol="0" anchor="ctr"/>
          <a:lstStyle>
            <a:lvl1pPr algn="ctr">
              <a:defRPr sz="800">
                <a:solidFill>
                  <a:schemeClr val="tx1"/>
                </a:solidFill>
              </a:defRPr>
            </a:lvl1pPr>
          </a:lstStyle>
          <a:p>
            <a:endParaRPr lang="en-US" dirty="0"/>
          </a:p>
        </p:txBody>
      </p:sp>
      <p:sp>
        <p:nvSpPr>
          <p:cNvPr id="6" name="Slide Number Placeholder 5"/>
          <p:cNvSpPr>
            <a:spLocks noGrp="1"/>
          </p:cNvSpPr>
          <p:nvPr>
            <p:ph type="sldNum" sz="quarter" idx="4"/>
          </p:nvPr>
        </p:nvSpPr>
        <p:spPr>
          <a:xfrm>
            <a:off x="10027920" y="6400800"/>
            <a:ext cx="1097280" cy="228600"/>
          </a:xfrm>
          <a:prstGeom prst="rect">
            <a:avLst/>
          </a:prstGeom>
        </p:spPr>
        <p:txBody>
          <a:bodyPr vert="horz" lIns="91440" tIns="45720" rIns="91440" bIns="45720" rtlCol="0" anchor="ctr"/>
          <a:lstStyle>
            <a:lvl1pPr algn="r">
              <a:defRPr sz="800">
                <a:solidFill>
                  <a:schemeClr val="tx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5"/>
        </a:buClr>
        <a:buSzPct val="90000"/>
        <a:buFont typeface="Arial"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200"/>
        </a:spcBef>
        <a:buClr>
          <a:schemeClr val="accent5"/>
        </a:buClr>
        <a:buSzPct val="90000"/>
        <a:buFont typeface="Arial"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Clr>
          <a:schemeClr val="accent5"/>
        </a:buClr>
        <a:buSzPct val="90000"/>
        <a:buFont typeface="Arial" pitchFamily="34" charset="0"/>
        <a:buChar char="•"/>
        <a:defRPr sz="1800" kern="1200">
          <a:solidFill>
            <a:schemeClr val="tx1"/>
          </a:solidFill>
          <a:latin typeface="+mn-lt"/>
          <a:ea typeface="+mn-ea"/>
          <a:cs typeface="+mn-cs"/>
        </a:defRPr>
      </a:lvl3pPr>
      <a:lvl4pPr marL="1097280" indent="-182880" algn="l" defTabSz="914400" rtl="0" eaLnBrk="1" latinLnBrk="0" hangingPunct="1">
        <a:lnSpc>
          <a:spcPct val="90000"/>
        </a:lnSpc>
        <a:spcBef>
          <a:spcPts val="800"/>
        </a:spcBef>
        <a:buClr>
          <a:schemeClr val="accent5"/>
        </a:buClr>
        <a:buSzPct val="90000"/>
        <a:buFont typeface="Arial" pitchFamily="34" charset="0"/>
        <a:buChar char="•"/>
        <a:defRPr sz="1600" kern="1200">
          <a:solidFill>
            <a:schemeClr val="tx1"/>
          </a:solidFill>
          <a:latin typeface="+mn-lt"/>
          <a:ea typeface="+mn-ea"/>
          <a:cs typeface="+mn-cs"/>
        </a:defRPr>
      </a:lvl4pPr>
      <a:lvl5pPr marL="13258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5pPr>
      <a:lvl6pPr marL="15544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6pPr>
      <a:lvl7pPr marL="17830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7pPr>
      <a:lvl8pPr marL="20116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8pPr>
      <a:lvl9pPr marL="2240280" indent="-137160" algn="l" defTabSz="914400" rtl="0" eaLnBrk="1" latinLnBrk="0" hangingPunct="1">
        <a:lnSpc>
          <a:spcPct val="90000"/>
        </a:lnSpc>
        <a:spcBef>
          <a:spcPts val="600"/>
        </a:spcBef>
        <a:buClr>
          <a:schemeClr val="accent5"/>
        </a:buClr>
        <a:buSzPct val="90000"/>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inhabitat.com/building-modelled-on-termites-eastgate-centre-in-zimbabwe/" TargetMode="External"/><Relationship Id="rId2" Type="http://schemas.openxmlformats.org/officeDocument/2006/relationships/hyperlink" Target="https://news.harvard.edu/gazette/story/2015/09/how-termites-ventilate/" TargetMode="External"/><Relationship Id="rId1" Type="http://schemas.openxmlformats.org/officeDocument/2006/relationships/slideLayout" Target="../slideLayouts/slideLayout2.xml"/><Relationship Id="rId5" Type="http://schemas.openxmlformats.org/officeDocument/2006/relationships/hyperlink" Target="https://video.nationalgeographic.com/video/magazine/decoder/00000163-4f96-de63-afe7-7fdf708d0000" TargetMode="External"/><Relationship Id="rId4" Type="http://schemas.openxmlformats.org/officeDocument/2006/relationships/hyperlink" Target="https://en.wikipedia.org/wiki/Mound-building_termit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86589" y="3222751"/>
            <a:ext cx="10411325" cy="2317142"/>
          </a:xfrm>
        </p:spPr>
        <p:txBody>
          <a:bodyPr/>
          <a:lstStyle/>
          <a:p>
            <a:r>
              <a:rPr lang="en-US" dirty="0"/>
              <a:t>Biomimicry: Adapting Self-cooling Termite Mounds</a:t>
            </a:r>
          </a:p>
        </p:txBody>
      </p:sp>
      <p:sp>
        <p:nvSpPr>
          <p:cNvPr id="3" name="Subtitle 2"/>
          <p:cNvSpPr>
            <a:spLocks noGrp="1"/>
          </p:cNvSpPr>
          <p:nvPr>
            <p:ph type="subTitle" idx="1"/>
          </p:nvPr>
        </p:nvSpPr>
        <p:spPr>
          <a:xfrm>
            <a:off x="986589" y="5551322"/>
            <a:ext cx="8827168" cy="731167"/>
          </a:xfrm>
        </p:spPr>
        <p:txBody>
          <a:bodyPr vert="horz" lIns="91440" tIns="45720" rIns="91440" bIns="45720" rtlCol="0" anchor="t">
            <a:normAutofit lnSpcReduction="10000"/>
          </a:bodyPr>
          <a:lstStyle/>
          <a:p>
            <a:r>
              <a:rPr lang="en-US" dirty="0"/>
              <a:t>Ananya </a:t>
            </a:r>
            <a:r>
              <a:rPr lang="en-US" dirty="0" err="1"/>
              <a:t>Mantravadi</a:t>
            </a:r>
          </a:p>
          <a:p>
            <a:r>
              <a:rPr lang="en-US" dirty="0"/>
              <a:t>CS19B1004</a:t>
            </a:r>
          </a:p>
        </p:txBody>
      </p:sp>
    </p:spTree>
    <p:extLst>
      <p:ext uri="{BB962C8B-B14F-4D97-AF65-F5344CB8AC3E}">
        <p14:creationId xmlns:p14="http://schemas.microsoft.com/office/powerpoint/2010/main" val="237011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4098" y="115025"/>
            <a:ext cx="10058400" cy="1188720"/>
          </a:xfrm>
        </p:spPr>
        <p:txBody>
          <a:bodyPr/>
          <a:lstStyle/>
          <a:p>
            <a:r>
              <a:rPr lang="en-US" dirty="0"/>
              <a:t>Ventilation in termite mounds</a:t>
            </a:r>
          </a:p>
        </p:txBody>
      </p:sp>
      <p:sp>
        <p:nvSpPr>
          <p:cNvPr id="3" name="Content Placeholder 2"/>
          <p:cNvSpPr>
            <a:spLocks noGrp="1"/>
          </p:cNvSpPr>
          <p:nvPr>
            <p:ph idx="1"/>
          </p:nvPr>
        </p:nvSpPr>
        <p:spPr>
          <a:xfrm>
            <a:off x="790713" y="1448876"/>
            <a:ext cx="5649146" cy="5194852"/>
          </a:xfrm>
        </p:spPr>
        <p:txBody>
          <a:bodyPr vert="horz" lIns="91440" tIns="45720" rIns="91440" bIns="45720" rtlCol="0" anchor="t">
            <a:normAutofit/>
          </a:bodyPr>
          <a:lstStyle/>
          <a:p>
            <a:r>
              <a:rPr lang="en-US" dirty="0"/>
              <a:t>The temperature outside the mound keeps rising and falling. The termites have developed a method to harness that to ventilate their mounds.</a:t>
            </a:r>
          </a:p>
          <a:p>
            <a:r>
              <a:rPr lang="en-US" dirty="0">
                <a:ea typeface="+mn-lt"/>
                <a:cs typeface="+mn-lt"/>
              </a:rPr>
              <a:t>Although these termite structures may look solid from the outside, they are actually covered in tiny pores that allow air to pass through freely, and like a giant lung, the structure inhales and exhales as temperatures oscillate.</a:t>
            </a:r>
            <a:endParaRPr lang="en-US" dirty="0"/>
          </a:p>
          <a:p>
            <a:r>
              <a:rPr lang="en-US" dirty="0">
                <a:ea typeface="+mn-lt"/>
                <a:cs typeface="+mn-lt"/>
              </a:rPr>
              <a:t>The mechanism largely relies on the structure of the mounds themselves.</a:t>
            </a:r>
            <a:endParaRPr lang="en-US" dirty="0"/>
          </a:p>
          <a:p>
            <a:endParaRPr lang="en-US" dirty="0"/>
          </a:p>
        </p:txBody>
      </p:sp>
      <p:pic>
        <p:nvPicPr>
          <p:cNvPr id="4" name="Picture 4" descr="A close up of a giraffe&#10;&#10;Description generated with high confidence">
            <a:extLst>
              <a:ext uri="{FF2B5EF4-FFF2-40B4-BE49-F238E27FC236}">
                <a16:creationId xmlns:a16="http://schemas.microsoft.com/office/drawing/2014/main" id="{FDBDAA9C-0F09-4EFE-860F-15353C1E30E8}"/>
              </a:ext>
            </a:extLst>
          </p:cNvPr>
          <p:cNvPicPr>
            <a:picLocks noChangeAspect="1"/>
          </p:cNvPicPr>
          <p:nvPr/>
        </p:nvPicPr>
        <p:blipFill rotWithShape="1">
          <a:blip r:embed="rId2"/>
          <a:srcRect l="29107" t="167" r="29395" b="433"/>
          <a:stretch/>
        </p:blipFill>
        <p:spPr>
          <a:xfrm>
            <a:off x="7155563" y="913655"/>
            <a:ext cx="1708991" cy="2728638"/>
          </a:xfrm>
          <a:prstGeom prst="rect">
            <a:avLst/>
          </a:prstGeom>
          <a:ln>
            <a:noFill/>
          </a:ln>
          <a:effectLst>
            <a:outerShdw blurRad="292100" dist="139700" dir="2700000" algn="tl" rotWithShape="0">
              <a:srgbClr val="333333">
                <a:alpha val="65000"/>
              </a:srgbClr>
            </a:outerShdw>
          </a:effectLst>
        </p:spPr>
      </p:pic>
      <p:pic>
        <p:nvPicPr>
          <p:cNvPr id="6" name="Picture 6" descr="A picture containing sitting, front, yellow, table&#10;&#10;Description generated with very high confidence">
            <a:extLst>
              <a:ext uri="{FF2B5EF4-FFF2-40B4-BE49-F238E27FC236}">
                <a16:creationId xmlns:a16="http://schemas.microsoft.com/office/drawing/2014/main" id="{3196AA98-D0D1-4BD4-8BDC-EDCDC7ECCBB4}"/>
              </a:ext>
            </a:extLst>
          </p:cNvPr>
          <p:cNvPicPr>
            <a:picLocks noChangeAspect="1"/>
          </p:cNvPicPr>
          <p:nvPr/>
        </p:nvPicPr>
        <p:blipFill rotWithShape="1">
          <a:blip r:embed="rId3"/>
          <a:srcRect l="28514" t="-329" r="27579" b="602"/>
          <a:stretch/>
        </p:blipFill>
        <p:spPr>
          <a:xfrm>
            <a:off x="9573505" y="914413"/>
            <a:ext cx="1778715" cy="2727859"/>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CFB18F0A-0F30-415E-9D6F-8CC3884219B5}"/>
              </a:ext>
            </a:extLst>
          </p:cNvPr>
          <p:cNvSpPr txBox="1"/>
          <p:nvPr/>
        </p:nvSpPr>
        <p:spPr>
          <a:xfrm>
            <a:off x="6870468" y="3863154"/>
            <a:ext cx="5029198"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rgbClr val="C44475"/>
                </a:solidFill>
                <a:ea typeface="+mn-lt"/>
                <a:cs typeface="+mn-lt"/>
              </a:rPr>
              <a:t>At night (left side) the flutes are cooler, so the air first moves down them and then up the central core. During the daytime (right), the warmer air reverses the process, moving air up the flutes and then down the central core. Occurring once a day, it allows CO2 from deep inside the mound to surface and diffuse through the porous walls. Thus the mound works like a slowly breathing lung, powered by daily temperature oscillations.</a:t>
            </a:r>
            <a:endParaRPr lang="en-US" dirty="0">
              <a:solidFill>
                <a:srgbClr val="C44475"/>
              </a:solidFill>
            </a:endParaRPr>
          </a:p>
        </p:txBody>
      </p:sp>
    </p:spTree>
    <p:extLst>
      <p:ext uri="{BB962C8B-B14F-4D97-AF65-F5344CB8AC3E}">
        <p14:creationId xmlns:p14="http://schemas.microsoft.com/office/powerpoint/2010/main" val="2253536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5326" y="-3692"/>
            <a:ext cx="10058400" cy="1188720"/>
          </a:xfrm>
        </p:spPr>
        <p:txBody>
          <a:bodyPr/>
          <a:lstStyle/>
          <a:p>
            <a:r>
              <a:rPr lang="en-US" dirty="0"/>
              <a:t>Mimicking and building self-cooling architecture </a:t>
            </a:r>
          </a:p>
        </p:txBody>
      </p:sp>
      <p:sp>
        <p:nvSpPr>
          <p:cNvPr id="3" name="Content Placeholder 2"/>
          <p:cNvSpPr>
            <a:spLocks noGrp="1"/>
          </p:cNvSpPr>
          <p:nvPr>
            <p:ph sz="half" idx="1"/>
          </p:nvPr>
        </p:nvSpPr>
        <p:spPr>
          <a:xfrm>
            <a:off x="385011" y="1233236"/>
            <a:ext cx="5883441" cy="5555329"/>
          </a:xfrm>
        </p:spPr>
        <p:txBody>
          <a:bodyPr vert="horz" lIns="91440" tIns="45720" rIns="91440" bIns="45720" rtlCol="0" anchor="t">
            <a:normAutofit fontScale="92500" lnSpcReduction="10000"/>
          </a:bodyPr>
          <a:lstStyle/>
          <a:p>
            <a:r>
              <a:rPr lang="en-US" dirty="0">
                <a:ea typeface="+mn-lt"/>
                <a:cs typeface="+mn-lt"/>
              </a:rPr>
              <a:t>Inside the mound is an extensive system of tunnels and conduits that serves as a ventilation system for the underground nest. In order to get good ventilation, the termites construct several shafts leading down to the cellar located beneath the nest. They come in a wide variety of shapes and sizes. Some, like </a:t>
            </a:r>
            <a:r>
              <a:rPr lang="en-US" i="1" dirty="0">
                <a:ea typeface="+mn-lt"/>
                <a:cs typeface="+mn-lt"/>
              </a:rPr>
              <a:t>Odontotermes</a:t>
            </a:r>
            <a:r>
              <a:rPr lang="en-US" dirty="0">
                <a:ea typeface="+mn-lt"/>
                <a:cs typeface="+mn-lt"/>
              </a:rPr>
              <a:t> termites build open chimneys or vent holes into their mounds, while others build completely enclosed mounds like </a:t>
            </a:r>
            <a:r>
              <a:rPr lang="en-US" i="1" dirty="0">
                <a:ea typeface="+mn-lt"/>
                <a:cs typeface="+mn-lt"/>
              </a:rPr>
              <a:t>Macrotermes</a:t>
            </a:r>
            <a:r>
              <a:rPr lang="en-US" dirty="0">
                <a:ea typeface="+mn-lt"/>
                <a:cs typeface="+mn-lt"/>
              </a:rPr>
              <a:t>.</a:t>
            </a:r>
            <a:endParaRPr lang="en-US">
              <a:ea typeface="+mn-lt"/>
              <a:cs typeface="+mn-lt"/>
            </a:endParaRPr>
          </a:p>
          <a:p>
            <a:r>
              <a:rPr lang="en-US" dirty="0"/>
              <a:t>Similarly, if we could drive large-scale flows through a building through a designed model, it would be very </a:t>
            </a:r>
            <a:r>
              <a:rPr lang="en-US" i="1" dirty="0"/>
              <a:t>beneficial in terms of energy saving</a:t>
            </a:r>
            <a:r>
              <a:rPr lang="en-US" dirty="0"/>
              <a:t>.</a:t>
            </a:r>
          </a:p>
          <a:p>
            <a:r>
              <a:rPr lang="en-US" dirty="0"/>
              <a:t>This idea inspired to build </a:t>
            </a:r>
            <a:r>
              <a:rPr lang="en-US" b="1" dirty="0"/>
              <a:t>The</a:t>
            </a:r>
            <a:r>
              <a:rPr lang="en-US" dirty="0">
                <a:ea typeface="+mn-lt"/>
                <a:cs typeface="+mn-lt"/>
              </a:rPr>
              <a:t> </a:t>
            </a:r>
            <a:r>
              <a:rPr lang="en-US" b="1" dirty="0">
                <a:ea typeface="+mn-lt"/>
                <a:cs typeface="+mn-lt"/>
              </a:rPr>
              <a:t>Eastgate Centre</a:t>
            </a:r>
            <a:r>
              <a:rPr lang="en-US" dirty="0">
                <a:ea typeface="+mn-lt"/>
                <a:cs typeface="+mn-lt"/>
              </a:rPr>
              <a:t>, which uses less than 10% of the energy of a conventional building its size.</a:t>
            </a:r>
          </a:p>
        </p:txBody>
      </p:sp>
      <p:pic>
        <p:nvPicPr>
          <p:cNvPr id="7" name="Picture 7" descr="The Eastgate Centre">
            <a:extLst>
              <a:ext uri="{FF2B5EF4-FFF2-40B4-BE49-F238E27FC236}">
                <a16:creationId xmlns:a16="http://schemas.microsoft.com/office/drawing/2014/main" id="{B7F06D5F-EF3E-440A-ACCD-3E3F33E312A0}"/>
              </a:ext>
            </a:extLst>
          </p:cNvPr>
          <p:cNvPicPr>
            <a:picLocks noChangeAspect="1"/>
          </p:cNvPicPr>
          <p:nvPr/>
        </p:nvPicPr>
        <p:blipFill>
          <a:blip r:embed="rId2"/>
          <a:stretch>
            <a:fillRect/>
          </a:stretch>
        </p:blipFill>
        <p:spPr>
          <a:xfrm>
            <a:off x="6448926" y="1999248"/>
            <a:ext cx="5380119" cy="402255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70508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4" name="Content Placeholder 3">
            <a:extLst>
              <a:ext uri="{FF2B5EF4-FFF2-40B4-BE49-F238E27FC236}">
                <a16:creationId xmlns:a16="http://schemas.microsoft.com/office/drawing/2014/main" id="{2835A3D6-6915-4085-87BB-5C4EC82572E3}"/>
              </a:ext>
            </a:extLst>
          </p:cNvPr>
          <p:cNvSpPr>
            <a:spLocks noGrp="1"/>
          </p:cNvSpPr>
          <p:nvPr>
            <p:ph idx="1"/>
          </p:nvPr>
        </p:nvSpPr>
        <p:spPr/>
        <p:txBody>
          <a:bodyPr vert="horz" lIns="91440" tIns="45720" rIns="91440" bIns="45720" rtlCol="0" anchor="t">
            <a:normAutofit/>
          </a:bodyPr>
          <a:lstStyle/>
          <a:p>
            <a:endParaRPr lang="en-US"/>
          </a:p>
          <a:p>
            <a:r>
              <a:rPr lang="en-US" dirty="0">
                <a:ea typeface="+mn-lt"/>
                <a:cs typeface="+mn-lt"/>
                <a:hlinkClick r:id="rId2"/>
              </a:rPr>
              <a:t>https://news.harvard.edu/gazette/story/2015/09/how-termites-ventilate/</a:t>
            </a:r>
            <a:endParaRPr lang="en-US">
              <a:ea typeface="+mn-lt"/>
              <a:cs typeface="+mn-lt"/>
            </a:endParaRPr>
          </a:p>
          <a:p>
            <a:r>
              <a:rPr lang="en-US" dirty="0">
                <a:ea typeface="+mn-lt"/>
                <a:cs typeface="+mn-lt"/>
                <a:hlinkClick r:id="rId3"/>
              </a:rPr>
              <a:t>https://inhabitat.com/building-modelled-on-termites-eastgate-centre-in-zimbabwe/</a:t>
            </a:r>
            <a:endParaRPr lang="en-US" dirty="0"/>
          </a:p>
          <a:p>
            <a:r>
              <a:rPr lang="en-US" dirty="0">
                <a:ea typeface="+mn-lt"/>
                <a:cs typeface="+mn-lt"/>
                <a:hlinkClick r:id="rId4"/>
              </a:rPr>
              <a:t>https://en.wikipedia.org/wiki/Mound-building_termites</a:t>
            </a:r>
            <a:endParaRPr lang="en-US" dirty="0"/>
          </a:p>
          <a:p>
            <a:r>
              <a:rPr lang="en-US" dirty="0">
                <a:ea typeface="+mn-lt"/>
                <a:cs typeface="+mn-lt"/>
                <a:hlinkClick r:id="rId5"/>
              </a:rPr>
              <a:t>https://video.nationalgeographic.com/video/magazine/decoder/00000163-4f96-de63-afe7-7fdf708d0000</a:t>
            </a:r>
            <a:endParaRPr lang="en-US" dirty="0"/>
          </a:p>
          <a:p>
            <a:endParaRPr lang="en-US" dirty="0"/>
          </a:p>
        </p:txBody>
      </p:sp>
    </p:spTree>
    <p:extLst>
      <p:ext uri="{BB962C8B-B14F-4D97-AF65-F5344CB8AC3E}">
        <p14:creationId xmlns:p14="http://schemas.microsoft.com/office/powerpoint/2010/main" val="1585734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rry Blossom 16x9">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15_4109default" id="{E728D685-11FC-4812-BA85-57AC6F9C9F40}" vid="{BC4E008B-95FF-4815-904E-143A8EDFC1D4}"/>
    </a:ext>
  </a:extLst>
</a:theme>
</file>

<file path=ppt/theme/theme2.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erryBlossom">
      <a:dk1>
        <a:srgbClr val="595959"/>
      </a:dk1>
      <a:lt1>
        <a:sysClr val="window" lastClr="FFFFFF"/>
      </a:lt1>
      <a:dk2>
        <a:srgbClr val="000000"/>
      </a:dk2>
      <a:lt2>
        <a:srgbClr val="F6F7E4"/>
      </a:lt2>
      <a:accent1>
        <a:srgbClr val="C44475"/>
      </a:accent1>
      <a:accent2>
        <a:srgbClr val="FA906A"/>
      </a:accent2>
      <a:accent3>
        <a:srgbClr val="FCB268"/>
      </a:accent3>
      <a:accent4>
        <a:srgbClr val="DB6B70"/>
      </a:accent4>
      <a:accent5>
        <a:srgbClr val="D680A5"/>
      </a:accent5>
      <a:accent6>
        <a:srgbClr val="BA7362"/>
      </a:accent6>
      <a:hlink>
        <a:srgbClr val="DB6B70"/>
      </a:hlink>
      <a:folHlink>
        <a:srgbClr val="969696"/>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C1D5F340F01F94FA2FD29A5E6DC872E" ma:contentTypeVersion="0" ma:contentTypeDescription="Create a new document." ma:contentTypeScope="" ma:versionID="f583bd66513a361a730282b6a794e352">
  <xsd:schema xmlns:xsd="http://www.w3.org/2001/XMLSchema" xmlns:xs="http://www.w3.org/2001/XMLSchema" xmlns:p="http://schemas.microsoft.com/office/2006/metadata/properties" targetNamespace="http://schemas.microsoft.com/office/2006/metadata/properties" ma:root="true" ma:fieldsID="6841151cf538834e171094e4faaf2d73">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1422EB-74B4-4712-857F-F1A4DC39819F}">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5311DC03-8993-40C8-9D32-00F1769E8FE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B2C2A88A-35BC-4BFD-88A5-D147CC1F382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93</Words>
  <Application>Microsoft Office PowerPoint</Application>
  <PresentationFormat>Widescreen</PresentationFormat>
  <Paragraphs>31</Paragraphs>
  <Slides>4</Slides>
  <Notes>0</Notes>
  <HiddenSlides>0</HiddenSlides>
  <MMClips>0</MMClips>
  <ScaleCrop>false</ScaleCrop>
  <HeadingPairs>
    <vt:vector size="4" baseType="variant">
      <vt:variant>
        <vt:lpstr>Theme</vt:lpstr>
      </vt:variant>
      <vt:variant>
        <vt:i4>1</vt:i4>
      </vt:variant>
      <vt:variant>
        <vt:lpstr>Slide Titles</vt:lpstr>
      </vt:variant>
      <vt:variant>
        <vt:i4>4</vt:i4>
      </vt:variant>
    </vt:vector>
  </HeadingPairs>
  <TitlesOfParts>
    <vt:vector size="5" baseType="lpstr">
      <vt:lpstr>Cherry Blossom 16x9</vt:lpstr>
      <vt:lpstr>Biomimicry: Adapting Self-cooling Termite Mounds</vt:lpstr>
      <vt:lpstr>Ventilation in termite mounds</vt:lpstr>
      <vt:lpstr>Mimicking and building self-cooling architecture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dc:title>
  <dc:creator/>
  <cp:lastModifiedBy/>
  <cp:revision>241</cp:revision>
  <dcterms:created xsi:type="dcterms:W3CDTF">2013-07-30T20:14:24Z</dcterms:created>
  <dcterms:modified xsi:type="dcterms:W3CDTF">2020-04-16T14:03:17Z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0x0101007C1D5F340F01F94FA2FD29A5E6DC872E</vt:lpwstr>
  </property>
</Properties>
</file>

<file path=docProps/thumbnail.jpeg>
</file>